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3" r:id="rId4"/>
    <p:sldId id="272" r:id="rId5"/>
    <p:sldId id="292" r:id="rId6"/>
    <p:sldId id="290" r:id="rId7"/>
    <p:sldId id="311" r:id="rId8"/>
    <p:sldId id="260" r:id="rId9"/>
    <p:sldId id="273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298" r:id="rId18"/>
    <p:sldId id="265" r:id="rId19"/>
    <p:sldId id="28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67" r:id="rId28"/>
    <p:sldId id="289" r:id="rId29"/>
    <p:sldId id="308" r:id="rId30"/>
    <p:sldId id="309" r:id="rId31"/>
    <p:sldId id="310" r:id="rId32"/>
    <p:sldId id="269" r:id="rId33"/>
    <p:sldId id="27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DCD"/>
    <a:srgbClr val="F38181"/>
    <a:srgbClr val="756C83"/>
    <a:srgbClr val="DEEDF0"/>
    <a:srgbClr val="B9E1DC"/>
    <a:srgbClr val="B2B8A3"/>
    <a:srgbClr val="F4C7AB"/>
    <a:srgbClr val="AA96DA"/>
    <a:srgbClr val="FCBAD3"/>
    <a:srgbClr val="A8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5" autoAdjust="0"/>
    <p:restoredTop sz="91293" autoAdjust="0"/>
  </p:normalViewPr>
  <p:slideViewPr>
    <p:cSldViewPr snapToGrid="0">
      <p:cViewPr varScale="1">
        <p:scale>
          <a:sx n="59" d="100"/>
          <a:sy n="59" d="100"/>
        </p:scale>
        <p:origin x="82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C7D80-B8BE-46B2-A015-EC553846ABD1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F091E-70E3-49DA-B73D-A3AD52A25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9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2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8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3818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논문 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4026083"/>
            <a:ext cx="35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2021. 10. 01</a:t>
            </a:r>
          </a:p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 </a:t>
            </a:r>
            <a:r>
              <a:rPr lang="ko-KR" altLang="en-US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B9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6AE08B-92B0-4C56-BC0C-7668653CCF75}"/>
              </a:ext>
            </a:extLst>
          </p:cNvPr>
          <p:cNvGrpSpPr/>
          <p:nvPr/>
        </p:nvGrpSpPr>
        <p:grpSpPr>
          <a:xfrm>
            <a:off x="8779502" y="206397"/>
            <a:ext cx="3000791" cy="6445205"/>
            <a:chOff x="3269381" y="-755196"/>
            <a:chExt cx="3004137" cy="67252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279A49-E033-4533-8165-16AD55124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9381" y="-755196"/>
              <a:ext cx="3004137" cy="506593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190661B-26C7-4FB7-BF28-CB56376C6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9381" y="4269851"/>
              <a:ext cx="3004137" cy="170018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D10733-2DDA-410E-B0B2-9AF2FB89FF99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B919-2400-440F-8D51-3655E0C84542}"/>
              </a:ext>
            </a:extLst>
          </p:cNvPr>
          <p:cNvSpPr txBox="1"/>
          <p:nvPr/>
        </p:nvSpPr>
        <p:spPr>
          <a:xfrm>
            <a:off x="51632" y="1119674"/>
            <a:ext cx="8727870" cy="562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2.2. </a:t>
            </a:r>
            <a:r>
              <a:rPr lang="en-US" altLang="ko-KR" sz="105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구조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키포인트를 사용하여 방 레이아웃 구조를 묘사하기 위해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설계한다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네트워크에 대한 입력은 단일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이미지이며 네트워크의 출력은 연관된 룸 유형과 함께 특정 순서로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집합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추정을 위한 기본 네트워크 아키텍처는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분할 분야에서 최근의 성공에서 영감을 얻었다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[27, 32, 2].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여기서는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Badrinarayanan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등이 제안한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아키텍처를 채택한다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[1, 2]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수정한다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처음에 분할을 위해 설계된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프레임워크는 인코더와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하위 네트워크로 구성된다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입력 이미지를 낮은 해상도의 기능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매핑한 다음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역할은 픽셀 단위 분류를 위해 저해상도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인코딩된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기능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전체 입력 해상도로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업샘플링하는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것이다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특히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해당 인코더의 최대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단계에서 계산된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비선형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업샘플링을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수행한다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이를 통해 예를 들어 학습할 필요가 없어진다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업샘플링된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맵은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희박하며 고밀도 형상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생성하기 위해 훈련 가능한 필터와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아키텍처는 다른 최근의 의미론적 세분화 아키텍처에 비해 경쟁력 있는 추론 시간과 효율적인 메모리 사용으로 우수한 성능을 제공하는 것으로 입증되었다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기본 아키텍처는 기본적으로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네트워크를 채택한다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실내 장면의 이미지를 가져와서 일련의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키포인트를 직접 출력하여 룸 레이아웃 구조를 복구한다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키포인트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실측값은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출력 계층의 채널 중 하나로 실제 키포인트 위치를 중심으로 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가우스 열 지도로 표현된다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 – decoder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아키텍처는 병목 계층을 통과하는 정보 흐름을 처리하여 룸 레이아웃의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구조를 인코딩하는 키포인트 간의 관계를 암시적으로 모델링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전체 해상도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320 × 320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대신 공간 차원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 × 10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40 × 40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으로 병목현상 층에서 특징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제안된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표현을 사용하면 이미 실내 레이아웃을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 × 40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척도로 효과적으로 모델링할 수 있다는 것을 경험적으로 발견했기 때문이다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해상도의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서브 네트워크 훈련과 비교해도 결과는 비슷하다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트라이밍된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서브 네트워크를 사용하면 고해상도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높은 계산 비용 때문에 훈련과 시험 중 메모리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비용을 크게 줄일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3FA083-3018-4A5E-9C1A-C5A03228CDC2}"/>
              </a:ext>
            </a:extLst>
          </p:cNvPr>
          <p:cNvSpPr/>
          <p:nvPr/>
        </p:nvSpPr>
        <p:spPr>
          <a:xfrm>
            <a:off x="8804686" y="414247"/>
            <a:ext cx="2975608" cy="616879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0B70BD-FF7E-46D5-93DF-1D6EEBC26286}"/>
              </a:ext>
            </a:extLst>
          </p:cNvPr>
          <p:cNvSpPr/>
          <p:nvPr/>
        </p:nvSpPr>
        <p:spPr>
          <a:xfrm>
            <a:off x="8779501" y="1453759"/>
            <a:ext cx="3000792" cy="2301812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E30EE3-EF45-4F85-9058-ED7F2DA484C0}"/>
              </a:ext>
            </a:extLst>
          </p:cNvPr>
          <p:cNvSpPr/>
          <p:nvPr/>
        </p:nvSpPr>
        <p:spPr>
          <a:xfrm>
            <a:off x="11254741" y="1318262"/>
            <a:ext cx="525552" cy="135497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6B5C2C-0FB3-4B71-B3B5-1619F1B34DCF}"/>
              </a:ext>
            </a:extLst>
          </p:cNvPr>
          <p:cNvSpPr/>
          <p:nvPr/>
        </p:nvSpPr>
        <p:spPr>
          <a:xfrm>
            <a:off x="8779501" y="3755571"/>
            <a:ext cx="3000791" cy="1712133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C8D843-4855-4A75-9FB5-E8B1D423822E}"/>
              </a:ext>
            </a:extLst>
          </p:cNvPr>
          <p:cNvSpPr/>
          <p:nvPr/>
        </p:nvSpPr>
        <p:spPr>
          <a:xfrm>
            <a:off x="8779500" y="5467704"/>
            <a:ext cx="1258580" cy="145518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1DC3C-7DAC-4936-99AF-DD3AA8FAEC00}"/>
              </a:ext>
            </a:extLst>
          </p:cNvPr>
          <p:cNvGrpSpPr/>
          <p:nvPr/>
        </p:nvGrpSpPr>
        <p:grpSpPr>
          <a:xfrm>
            <a:off x="168109" y="1314912"/>
            <a:ext cx="3222790" cy="4846250"/>
            <a:chOff x="3344098" y="-1059408"/>
            <a:chExt cx="4038601" cy="65305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25F7A0-FE52-4D0E-A7EA-9D8A4F92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4098" y="-1059408"/>
              <a:ext cx="4038600" cy="36195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CEEBD8-B48F-4962-A8CE-F4AF0EB9E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4413"/>
            <a:stretch/>
          </p:blipFill>
          <p:spPr>
            <a:xfrm>
              <a:off x="3344099" y="2560093"/>
              <a:ext cx="4038600" cy="291106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9F9A90-4304-4296-B61D-0A2077E0D230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1967F-84EA-490A-8357-A061B577C4B2}"/>
                  </a:ext>
                </a:extLst>
              </p:cNvPr>
              <p:cNvSpPr txBox="1"/>
              <p:nvPr/>
            </p:nvSpPr>
            <p:spPr>
              <a:xfrm>
                <a:off x="3477693" y="1594063"/>
                <a:ext cx="8546198" cy="4001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여러 개의 룸 유형으로 확장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앞에서 언급한 키포인트 추정 프레임워크는 특정 객실 유형에 대한 기본 객실 배치 추정 시스템 역할을 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여러 룸 유형에 대해 이 접근 방식을 일반화하려면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Wu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등의 단일 이미지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en-US" altLang="ko-KR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interpreter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네트워크에서와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같이 클래스당 하나의 네트워크를 훈련시키는 것이 하나의 가능한 해결책이다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[45].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그러나 효율성을 극대화하기 위해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처음부터 빠르게 설계한다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하나의 평가에서 전체 이미지에서 직접 경계 상자와 클래스 확률을 예측하기 위해 단일 신경망을 사용하는 최근의 객체 감지 작업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YOLO[37]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SSD[26]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고무되어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우리가 제안한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마찬가지로 한 번의 전진 패스에서 입력 이미지와 관련하여 룸 레이아웃 키포인트와 관련 룸 유형을 예측한다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목표를 달성하기 위해 출력 계층의 채널 수를 증가시켜 모든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객실 유형의 총 키포인트 수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파생된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객실 유형의 총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48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키포인트 수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일치시키고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 그림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같은 룸 </a:t>
                </a:r>
                <a:r>
                  <a:rPr lang="ko-KR" altLang="en-US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타입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예측에 대해 완전히 연결된 레이어를 객실 유형의 병목 계층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일반적으로 이미지 분류에 사용되는 계층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추가한다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(I, y, t)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같은 훈련 예시를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y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입력 이미지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룸 타입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함께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k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키포인트의 지상 실측 좌표를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훈련 단계에서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레이아웃 키포인트 열지도 회귀를 위한 비용 함수로 유클리드 손실을 사용하고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방 유형 예측을 위해 교차 엔트로피 손실을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regressor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𝜑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decoder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서브 네트워크 출력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룸 유형 분류기 </a:t>
                </a:r>
                <a14:m>
                  <m:oMath xmlns:m="http://schemas.openxmlformats.org/officeDocument/2006/math">
                    <m:r>
                      <a:rPr lang="ko-KR" altLang="en-US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𝜓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완전히 연결된 측면 헤드 레이어 출력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고려하여 다음 손실 함수를 최적화할 수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1967F-84EA-490A-8357-A061B577C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693" y="1594063"/>
                <a:ext cx="8546198" cy="4001095"/>
              </a:xfrm>
              <a:prstGeom prst="rect">
                <a:avLst/>
              </a:prstGeom>
              <a:blipFill>
                <a:blip r:embed="rId6"/>
                <a:stretch>
                  <a:fillRect r="-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CFEFD7-2F57-4321-94DF-0FE7EE0B2BF8}"/>
              </a:ext>
            </a:extLst>
          </p:cNvPr>
          <p:cNvSpPr/>
          <p:nvPr/>
        </p:nvSpPr>
        <p:spPr>
          <a:xfrm>
            <a:off x="168108" y="1492830"/>
            <a:ext cx="3222789" cy="564571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286253-A380-4391-8EC6-C86B7FE7E8AD}"/>
              </a:ext>
            </a:extLst>
          </p:cNvPr>
          <p:cNvSpPr/>
          <p:nvPr/>
        </p:nvSpPr>
        <p:spPr>
          <a:xfrm>
            <a:off x="168107" y="2057400"/>
            <a:ext cx="2643671" cy="144000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D87163-3B55-4711-A5E9-322EF1EDCDFE}"/>
              </a:ext>
            </a:extLst>
          </p:cNvPr>
          <p:cNvSpPr/>
          <p:nvPr/>
        </p:nvSpPr>
        <p:spPr>
          <a:xfrm>
            <a:off x="2232660" y="1314911"/>
            <a:ext cx="1158237" cy="180000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6BA23C-5658-46B3-914A-6AEC01524FC6}"/>
              </a:ext>
            </a:extLst>
          </p:cNvPr>
          <p:cNvSpPr/>
          <p:nvPr/>
        </p:nvSpPr>
        <p:spPr>
          <a:xfrm>
            <a:off x="168107" y="2201400"/>
            <a:ext cx="3222789" cy="1054927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8DDB65-3B0F-44EF-B340-918E053C919E}"/>
              </a:ext>
            </a:extLst>
          </p:cNvPr>
          <p:cNvSpPr/>
          <p:nvPr/>
        </p:nvSpPr>
        <p:spPr>
          <a:xfrm>
            <a:off x="168107" y="3256327"/>
            <a:ext cx="1835953" cy="143999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6BA05D-3AB3-43F9-A585-509EC556041E}"/>
              </a:ext>
            </a:extLst>
          </p:cNvPr>
          <p:cNvSpPr/>
          <p:nvPr/>
        </p:nvSpPr>
        <p:spPr>
          <a:xfrm>
            <a:off x="2811778" y="2060961"/>
            <a:ext cx="579118" cy="140439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52E523-8A5F-4FA8-A46B-8762EC6CB5EC}"/>
              </a:ext>
            </a:extLst>
          </p:cNvPr>
          <p:cNvSpPr/>
          <p:nvPr/>
        </p:nvSpPr>
        <p:spPr>
          <a:xfrm>
            <a:off x="168107" y="3400349"/>
            <a:ext cx="3222789" cy="910906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857C60-95FB-4320-B15D-F0285F51C106}"/>
              </a:ext>
            </a:extLst>
          </p:cNvPr>
          <p:cNvSpPr/>
          <p:nvPr/>
        </p:nvSpPr>
        <p:spPr>
          <a:xfrm>
            <a:off x="2004061" y="3252767"/>
            <a:ext cx="1386836" cy="143999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06522F-9640-4544-8FE3-2FE614D1F0DB}"/>
              </a:ext>
            </a:extLst>
          </p:cNvPr>
          <p:cNvSpPr/>
          <p:nvPr/>
        </p:nvSpPr>
        <p:spPr>
          <a:xfrm>
            <a:off x="2385060" y="4573876"/>
            <a:ext cx="1005836" cy="169508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7BA890-F1D9-407E-9C31-1EE00260BB93}"/>
              </a:ext>
            </a:extLst>
          </p:cNvPr>
          <p:cNvSpPr/>
          <p:nvPr/>
        </p:nvSpPr>
        <p:spPr>
          <a:xfrm>
            <a:off x="168107" y="4737858"/>
            <a:ext cx="3222789" cy="314405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C04FEC-E5FC-4AAA-8082-4C49F1AA719B}"/>
              </a:ext>
            </a:extLst>
          </p:cNvPr>
          <p:cNvSpPr/>
          <p:nvPr/>
        </p:nvSpPr>
        <p:spPr>
          <a:xfrm>
            <a:off x="168106" y="5052263"/>
            <a:ext cx="1653073" cy="159547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82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FE0709-1D3D-4E46-A227-43DB789A4CAE}"/>
              </a:ext>
            </a:extLst>
          </p:cNvPr>
          <p:cNvGrpSpPr/>
          <p:nvPr/>
        </p:nvGrpSpPr>
        <p:grpSpPr>
          <a:xfrm>
            <a:off x="126348" y="1411816"/>
            <a:ext cx="3631158" cy="4232910"/>
            <a:chOff x="3650932" y="-422910"/>
            <a:chExt cx="4067175" cy="46703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FBC0D91-8CA7-43B0-AD2F-1ACFC9F7E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932" y="-422910"/>
              <a:ext cx="4067175" cy="34671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15E937-EFB7-4789-B7B6-3CCC4C36F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932" y="3044190"/>
              <a:ext cx="4067175" cy="120320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3D3CF-9249-4F86-9472-F43FBFC256B2}"/>
                  </a:ext>
                </a:extLst>
              </p:cNvPr>
              <p:cNvSpPr txBox="1"/>
              <p:nvPr/>
            </p:nvSpPr>
            <p:spPr>
              <a:xfrm>
                <a:off x="3914775" y="1825057"/>
                <a:ext cx="7696200" cy="3774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, 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𝑡</m:t>
                        </m:r>
                      </m:sub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𝑘𝑒𝑦𝑝𝑜𝑖𝑛𝑡</m:t>
                        </m:r>
                      </m:sup>
                    </m:sSub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키포인트 </a:t>
                </a:r>
                <a14:m>
                  <m:oMath xmlns:m="http://schemas.openxmlformats.org/officeDocument/2006/math">
                    <m:r>
                      <a:rPr lang="ko-KR" altLang="en-US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𝓀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실측 자료실 유형 </a:t>
                </a:r>
                <a14:m>
                  <m:oMath xmlns:m="http://schemas.openxmlformats.org/officeDocument/2006/math">
                    <m:r>
                      <a:rPr lang="ko-KR" altLang="en-US" sz="105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𝓉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나타나는 경우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, 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𝑡</m:t>
                        </m:r>
                      </m:sub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𝑟𝑜𝑜𝑚</m:t>
                        </m:r>
                      </m:sup>
                    </m:sSubSup>
                    <m:r>
                      <a:rPr lang="en-US" altLang="ko-KR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실측 자료실 지수 </a:t>
                </a:r>
                <a14:m>
                  <m:oMath xmlns:m="http://schemas.openxmlformats.org/officeDocument/2006/math">
                    <m:r>
                      <a:rPr lang="ko-KR" altLang="en-US" sz="1050" i="1" dirty="0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𝒸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실측 자료실 유형 </a:t>
                </a:r>
                <a14:m>
                  <m:oMath xmlns:m="http://schemas.openxmlformats.org/officeDocument/2006/math">
                    <m:r>
                      <a:rPr lang="ko-KR" altLang="en-US" sz="1050" i="1" dirty="0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𝓉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같을 경우</a:t>
                </a:r>
                <a:r>
                  <a:rPr lang="en-US" altLang="ko-KR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G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ko-KR" altLang="en-US" sz="1050" i="1" dirty="0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𝓎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중심인 가우스이고 </a:t>
                </a:r>
                <a:r>
                  <a:rPr lang="en-US" altLang="ko-KR" sz="105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wegith</a:t>
                </a:r>
                <a:r>
                  <a:rPr lang="en-US" altLang="ko-KR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term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50" i="1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𝜆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교차 검증에 의해 </a:t>
                </a:r>
                <a:r>
                  <a:rPr lang="en-US" altLang="ko-KR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설정된다</a:t>
                </a:r>
                <a:r>
                  <a:rPr lang="en-US" altLang="ko-KR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 함수의 첫 번째 항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(first term)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예측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각 키포인트에 대해 별도로 합성된 접지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ground-truth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비교한다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ground-truth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최근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regression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작업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[43, 35, 4, 45]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일반적인 표준 편차가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pixel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실제 키포인트 위치를 중심으로 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Gaussian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 함수의 두 번째 항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(second term)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side head fully-connected layers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정확한 객실 유형 등급 라벨에 대해 높은 신뢰도 값을 생성하도록 장려한다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dirty="0">
                  <a:effectLst>
                    <a:outerShdw blurRad="50800" dist="38100" dir="2700000" algn="tl" rotWithShape="0">
                      <a:srgbClr val="F38181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5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F38181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제안된 아키텍처의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forward pass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모든 객실 유형에 대한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생성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그러나 손실 함수는 현재 입력 이미지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05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A2CDCD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 room type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5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A2CDCD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𝓉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키포인트 </a:t>
                </a:r>
                <a14:m>
                  <m:oMath xmlns:m="http://schemas.openxmlformats.org/officeDocument/2006/math">
                    <m:r>
                      <a:rPr lang="ko-KR" altLang="en-US" sz="105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A2CDCD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𝓀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있는 경우에만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Euclidean regression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오류에 불이익을 주며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방 유형 지수를 사용하여 회귀자를 업데이트할 해당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세트를 효과적으로 선택한다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시험 단계에서 동일한 전략이 적용된다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즉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룸 유형을 사용하여 최종 출력에서 해당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세트를 선택한다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3D3CF-9249-4F86-9472-F43FBFC2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75" y="1825057"/>
                <a:ext cx="7696200" cy="3774110"/>
              </a:xfrm>
              <a:prstGeom prst="rect">
                <a:avLst/>
              </a:prstGeom>
              <a:blipFill>
                <a:blip r:embed="rId5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C4BBC9-EFD2-45A7-903A-E8824BCAFF2A}"/>
              </a:ext>
            </a:extLst>
          </p:cNvPr>
          <p:cNvSpPr/>
          <p:nvPr/>
        </p:nvSpPr>
        <p:spPr>
          <a:xfrm>
            <a:off x="126347" y="3263437"/>
            <a:ext cx="3631157" cy="527514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F57711-6F19-4CD3-9B09-9F588FE637EC}"/>
              </a:ext>
            </a:extLst>
          </p:cNvPr>
          <p:cNvSpPr/>
          <p:nvPr/>
        </p:nvSpPr>
        <p:spPr>
          <a:xfrm>
            <a:off x="126348" y="2171074"/>
            <a:ext cx="3631158" cy="1096001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49CB35-CE25-4A83-8B99-E596444BDF53}"/>
              </a:ext>
            </a:extLst>
          </p:cNvPr>
          <p:cNvSpPr/>
          <p:nvPr/>
        </p:nvSpPr>
        <p:spPr>
          <a:xfrm>
            <a:off x="126347" y="3787313"/>
            <a:ext cx="3631158" cy="1096001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78482-D615-4545-8566-A2359B19876E}"/>
              </a:ext>
            </a:extLst>
          </p:cNvPr>
          <p:cNvSpPr/>
          <p:nvPr/>
        </p:nvSpPr>
        <p:spPr>
          <a:xfrm>
            <a:off x="126346" y="4883315"/>
            <a:ext cx="2931179" cy="235382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01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9B9A-6CD2-4408-B907-3AD62D15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42" y="1021264"/>
            <a:ext cx="3081334" cy="5666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EDFEB-7A14-4F8A-8E5B-7FE7732726C7}"/>
                  </a:ext>
                </a:extLst>
              </p:cNvPr>
              <p:cNvSpPr txBox="1"/>
              <p:nvPr/>
            </p:nvSpPr>
            <p:spPr>
              <a:xfrm>
                <a:off x="3938825" y="1054752"/>
                <a:ext cx="8126825" cy="4438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세분화를 위한 </a:t>
                </a:r>
                <a:r>
                  <a:rPr lang="en-US" altLang="ko-KR" sz="1100" b="1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100" b="1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1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확장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신경 네트워크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(RNN)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그 변형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LSTM[17]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순차 데이터를 처리할 때 매우 효과적인 모델임이 입증되었다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 이후로 연구자들은 반복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[24]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convLSTM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[48]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같은 정적 입력 형식에 대한 반복 구조의 사용을 탐구해 왔다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최근에는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CRF-RNN[52]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사용하는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FCN,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오류 피드백 네트워크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[4],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CNN [3],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스택형 인코더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[31]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반복 인코더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네트워크와 같은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정적 입력에 대해 보다 정교한 반복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/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재귀 아키텍처가 제안되었다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이러한 증거는 정적 입력을 모델링할 때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개념을 채택하면 맥락 정보를 통합하고 예측 오류를 줄일 수 있는 네트워크의 능력도 크게 향상시킬 수 있다는 것을 보여준다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앞에서 언급한 성공에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자극받아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central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encoder-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decoder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구성 요소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중앙 점선 블록 참조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반복하여 기본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아키텍처를 확장한다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구체적으로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메모리 증강 반복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encoder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decoder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(MRED)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 (b)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참조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제안한다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구조의 목표는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동안 예측된 키포인트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heatmaps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개선하기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위해 일반적인 반복 신경망의 동작을 모방하는 것이다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 (a))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–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구조에 의해 만들어진 인위적인 시간 단계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MRED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구조의 각 레이어는 동일한 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 </a:t>
                </a:r>
                <a14:m>
                  <m:oMath xmlns:m="http://schemas.openxmlformats.org/officeDocument/2006/math">
                    <m:r>
                      <a:rPr lang="en-US" altLang="ko-KR" sz="105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𝑙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시간 단계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𝑡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− 1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이전 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h</m:t>
                        </m:r>
                      </m:e>
                      <m:sub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(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𝑡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− 1)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 map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결합하는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(* 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기호로 표시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서로 다른 시간 단계를 통해 동일한 가중치 매트릭스를 공유하며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이전 레이어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𝑙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− 1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시간 단계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𝑡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현재 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h</m:t>
                        </m:r>
                      </m:e>
                      <m:sub>
                        <m:r>
                          <a:rPr lang="en-US" altLang="ko-KR" sz="105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𝑡</m:t>
                        </m:r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−1</m:t>
                        </m:r>
                      </m:sub>
                    </m:sSub>
                    <m:r>
                      <a:rPr lang="en-US" altLang="ko-KR" sz="105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(</m:t>
                    </m:r>
                    <m:r>
                      <a:rPr lang="en-US" altLang="ko-KR" sz="105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𝑡</m:t>
                    </m:r>
                    <m:r>
                      <a:rPr lang="en-US" altLang="ko-KR" sz="105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)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출력은 다음과 같이 생성된다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EDFEB-7A14-4F8A-8E5B-7FE773272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825" y="1054752"/>
                <a:ext cx="8126825" cy="4438331"/>
              </a:xfrm>
              <a:prstGeom prst="rect">
                <a:avLst/>
              </a:prstGeom>
              <a:blipFill>
                <a:blip r:embed="rId4"/>
                <a:stretch>
                  <a:fillRect r="-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08BA9-0866-4B15-8C57-AF3E8539D840}"/>
                  </a:ext>
                </a:extLst>
              </p:cNvPr>
              <p:cNvSpPr txBox="1"/>
              <p:nvPr/>
            </p:nvSpPr>
            <p:spPr>
              <a:xfrm>
                <a:off x="3938826" y="5903998"/>
                <a:ext cx="7971386" cy="604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𝑐𝑢𝑟𝑟𝑒𝑛𝑡</m:t>
                        </m:r>
                      </m:sup>
                    </m:sSub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𝑝𝑟𝑒𝑣𝑖𝑜𝑢𝑠</m:t>
                        </m:r>
                      </m:sup>
                    </m:sSubSup>
                    <m:r>
                      <a:rPr lang="en-US" altLang="ko-KR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레이어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𝑙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입력 및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feed-forward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가중치이다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𝑏</m:t>
                        </m:r>
                      </m:e>
                      <m:sub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𝑙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층에 대한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bias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50" i="1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𝜎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활성화 기능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[30]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08BA9-0866-4B15-8C57-AF3E8539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826" y="5903998"/>
                <a:ext cx="7971386" cy="604140"/>
              </a:xfrm>
              <a:prstGeom prst="rect">
                <a:avLst/>
              </a:prstGeom>
              <a:blipFill>
                <a:blip r:embed="rId5"/>
                <a:stretch>
                  <a:fillRect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E74968-707A-426F-903F-798A8C8F4598}"/>
              </a:ext>
            </a:extLst>
          </p:cNvPr>
          <p:cNvSpPr/>
          <p:nvPr/>
        </p:nvSpPr>
        <p:spPr>
          <a:xfrm>
            <a:off x="788442" y="1161258"/>
            <a:ext cx="3081334" cy="936000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4D1104-F090-439D-BF05-50E42B0DF81C}"/>
              </a:ext>
            </a:extLst>
          </p:cNvPr>
          <p:cNvSpPr/>
          <p:nvPr/>
        </p:nvSpPr>
        <p:spPr>
          <a:xfrm>
            <a:off x="3269380" y="1021263"/>
            <a:ext cx="600395" cy="139993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86F99-E1D3-4D4C-A3F7-4BDCE29E1300}"/>
              </a:ext>
            </a:extLst>
          </p:cNvPr>
          <p:cNvSpPr/>
          <p:nvPr/>
        </p:nvSpPr>
        <p:spPr>
          <a:xfrm>
            <a:off x="788441" y="2098984"/>
            <a:ext cx="3081334" cy="1330016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327827-11BA-409E-A231-84D0CE84897D}"/>
              </a:ext>
            </a:extLst>
          </p:cNvPr>
          <p:cNvSpPr/>
          <p:nvPr/>
        </p:nvSpPr>
        <p:spPr>
          <a:xfrm>
            <a:off x="788441" y="3426187"/>
            <a:ext cx="3081334" cy="1330016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2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BF2C3-07E2-4945-9951-747D1F246D20}"/>
              </a:ext>
            </a:extLst>
          </p:cNvPr>
          <p:cNvGrpSpPr/>
          <p:nvPr/>
        </p:nvGrpSpPr>
        <p:grpSpPr>
          <a:xfrm>
            <a:off x="233831" y="1821539"/>
            <a:ext cx="3626324" cy="3214919"/>
            <a:chOff x="4766310" y="651932"/>
            <a:chExt cx="4000501" cy="3444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70403-96B5-4C8C-A62B-653A7DDE9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6310" y="651932"/>
              <a:ext cx="4000500" cy="20193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0A5F627-6E04-4C9F-9752-20B8BDD8C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6311" y="2671232"/>
              <a:ext cx="4000500" cy="142535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B3CD90-7122-43C3-B1F1-9FDD210F366D}"/>
              </a:ext>
            </a:extLst>
          </p:cNvPr>
          <p:cNvSpPr txBox="1"/>
          <p:nvPr/>
        </p:nvSpPr>
        <p:spPr>
          <a:xfrm>
            <a:off x="3988792" y="2306288"/>
            <a:ext cx="8099773" cy="224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 (b)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구조 내에서 깊이와 시간을 통한 전방 및 후방 전파 중 정보 흐름의 전반적인 과정을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MRED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아키텍처의 장점은 다음과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(1)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숨겨진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기억 장치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재귀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인코더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기억 구조에서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탐구되지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않은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통해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핵심점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간의 상황적 및 구조적 지식을 반복적으로 활용한다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(2)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인코더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인코더의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레이어의 가중치 공유는 고정된 수의 매개 변수를 가진 훨씬 더 깊은 네트워크를 초래한다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정제 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 훨씬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깨끗해진다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초기에 실수했다가 나중에 네트워크에 의해 수정되는 것을 관찰하는 것도 흥미롭다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세 번째와 네 번째 열 참조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섹션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키포인트 개선 단계를 포함하거나 포함하지 않고 성능을 분석하고 섹션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다양한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변형도 평가한다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68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6B7869-F989-4E32-A411-81CC9ACC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35" y="974974"/>
            <a:ext cx="8681215" cy="4392737"/>
          </a:xfrm>
          <a:prstGeom prst="rect">
            <a:avLst/>
          </a:prstGeom>
        </p:spPr>
      </p:pic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2CDF8-DA78-4406-BD84-199294EB60BC}"/>
              </a:ext>
            </a:extLst>
          </p:cNvPr>
          <p:cNvSpPr txBox="1"/>
          <p:nvPr/>
        </p:nvSpPr>
        <p:spPr>
          <a:xfrm>
            <a:off x="127651" y="5367711"/>
            <a:ext cx="11936698" cy="128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 아키텍처의 그림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encdoer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전송된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pooling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입력을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업샘플링하여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희소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 다음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responses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밀집시키기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위해 훈련 가능한 필터 뱅크가 있는 여러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생성한다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최종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output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키포인트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유클리드 손실로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공급된다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완전히 연결된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레이어가 있는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side head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병목 계층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(bottleneck layer)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부착되어 룸 유형 클래스 라벨을 교육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예측하는 데 사용되며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키포인트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관련 세트를 선택하는 데 사용된다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중앙 파선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(dashed line)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블록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있는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전체 모델은 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 (b)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표시된 것처럼 키포인트 개선을 추가로 수행한다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62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F2E641-69CA-4CA6-A213-8C80B6BC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5" y="1230766"/>
            <a:ext cx="4116688" cy="44477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5B6327-D431-45AD-ACC7-5EBDB4694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556" y="2035789"/>
            <a:ext cx="4116689" cy="3548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4A521-D7EF-4AC2-A038-36B121F403D4}"/>
              </a:ext>
            </a:extLst>
          </p:cNvPr>
          <p:cNvSpPr txBox="1"/>
          <p:nvPr/>
        </p:nvSpPr>
        <p:spPr>
          <a:xfrm>
            <a:off x="603156" y="5692265"/>
            <a:ext cx="8205564" cy="847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RNN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RNN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동작을 모방하지만 정적 입력을 위해 설계된 증강 반복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unrolled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버전의 그림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구조 모두 현재 시간 단계에서 추론을 돕는 이전 활성화를 저장하기 위한 숨겨진 장치가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D431D-869A-4B46-87C7-A3BF121098AE}"/>
              </a:ext>
            </a:extLst>
          </p:cNvPr>
          <p:cNvSpPr txBox="1"/>
          <p:nvPr/>
        </p:nvSpPr>
        <p:spPr>
          <a:xfrm>
            <a:off x="5770880" y="561974"/>
            <a:ext cx="6096000" cy="110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구체화되지 않은 단일 이미지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구체화되지 않은 단일 이미지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룸 레이아웃 키포인트 추정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여러 채널의 키포인트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시각화 목적으로 컬러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코딩되어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이미지로 표시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개선 단계는 보다 집중적이고 깨끗한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생성하고 일부 잘못된 긍정을 제거한다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8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95DABC-174F-49D4-8F60-C7960FE9A5B1}"/>
              </a:ext>
            </a:extLst>
          </p:cNvPr>
          <p:cNvGrpSpPr/>
          <p:nvPr/>
        </p:nvGrpSpPr>
        <p:grpSpPr>
          <a:xfrm>
            <a:off x="275362" y="2226724"/>
            <a:ext cx="4010025" cy="2875753"/>
            <a:chOff x="788442" y="1439324"/>
            <a:chExt cx="4010025" cy="28757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4B3AC0-960D-4A4D-904F-E8BED6701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442" y="1439324"/>
              <a:ext cx="4010025" cy="10382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3566CA-2A4C-4A2F-A0F6-E3A0B200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442" y="2477548"/>
              <a:ext cx="4010025" cy="18375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A982F1-5F8F-42DF-BC70-B92BA08321A9}"/>
              </a:ext>
            </a:extLst>
          </p:cNvPr>
          <p:cNvSpPr txBox="1"/>
          <p:nvPr/>
        </p:nvSpPr>
        <p:spPr>
          <a:xfrm>
            <a:off x="4531360" y="1775212"/>
            <a:ext cx="7528560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경과에 따른 철저한 관리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stacked,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iterative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또는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구조를 적용할 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네트워크의 각 계층은 더 많은 계층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or/and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시간 단계에 걸쳐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gradients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수신하여 결과적으로 모델이 훈련되기 훨씬 더 어렵다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예를 들어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반복 오류 피드백 네트워크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[4]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에는 다단계 훈련이 필요하며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누적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구조는 배치 정규화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(batch normalization)[18]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경우에도 각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끝에 중간 감독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(intermediate supervision)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[23, 42]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관행에 따라 각 시간 단계가 끝날 때마다 감독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supervision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주입하여 아이디어를 확장한다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나타낸 것과 동일한 손실 함수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모든 시간 단계에 적용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섹션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시간 경과에 따른 심층감독의 분석 및 효과에 대한 세부사항을 제공한다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1F4CA0-1C68-4016-8CFA-00431BBC6D32}"/>
              </a:ext>
            </a:extLst>
          </p:cNvPr>
          <p:cNvSpPr/>
          <p:nvPr/>
        </p:nvSpPr>
        <p:spPr>
          <a:xfrm>
            <a:off x="188047" y="2455545"/>
            <a:ext cx="4097340" cy="582295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CDD8F1-825B-4276-803D-200FD277727A}"/>
              </a:ext>
            </a:extLst>
          </p:cNvPr>
          <p:cNvSpPr/>
          <p:nvPr/>
        </p:nvSpPr>
        <p:spPr>
          <a:xfrm>
            <a:off x="188046" y="3048000"/>
            <a:ext cx="4097339" cy="802641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E968A6-0AEC-4804-BECF-CD94629670C7}"/>
              </a:ext>
            </a:extLst>
          </p:cNvPr>
          <p:cNvSpPr/>
          <p:nvPr/>
        </p:nvSpPr>
        <p:spPr>
          <a:xfrm>
            <a:off x="188047" y="3849353"/>
            <a:ext cx="600396" cy="194328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0B35C5-E8DB-4068-AE30-C9F59F0FF887}"/>
              </a:ext>
            </a:extLst>
          </p:cNvPr>
          <p:cNvSpPr/>
          <p:nvPr/>
        </p:nvSpPr>
        <p:spPr>
          <a:xfrm>
            <a:off x="2540000" y="2252345"/>
            <a:ext cx="1745386" cy="206474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46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92401" y="3546674"/>
            <a:ext cx="27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Experiments</a:t>
            </a:r>
            <a:endParaRPr lang="ko-KR" altLang="en-US" sz="2400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F3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FB2552-FBF9-4635-9759-851E12351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2E0083-0DB2-4BBD-A98A-3EDE7130B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502A36-E1E8-4E34-A96A-3BB957FB6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211674-E1C0-4439-B4A2-9A6CF78E8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FF9C3A-8658-4129-8C16-89846491A151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E8C49-D5B5-4962-BDE5-0B240B660598}"/>
              </a:ext>
            </a:extLst>
          </p:cNvPr>
          <p:cNvSpPr txBox="1"/>
          <p:nvPr/>
        </p:nvSpPr>
        <p:spPr>
          <a:xfrm>
            <a:off x="4879502" y="4013638"/>
            <a:ext cx="2432996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Datasets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Implementation details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Results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Analyzing </a:t>
            </a:r>
            <a:r>
              <a:rPr lang="en-US" altLang="ko-KR" sz="1200" dirty="0" err="1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RoomNet</a:t>
            </a:r>
            <a:endParaRPr lang="en-US" altLang="ko-KR" sz="1200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45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막힌 원호 9">
            <a:extLst>
              <a:ext uri="{FF2B5EF4-FFF2-40B4-BE49-F238E27FC236}">
                <a16:creationId xmlns:a16="http://schemas.microsoft.com/office/drawing/2014/main" id="{E6E1E4D3-07AD-4A4C-9F1A-C52F2C23850B}"/>
              </a:ext>
            </a:extLst>
          </p:cNvPr>
          <p:cNvSpPr/>
          <p:nvPr/>
        </p:nvSpPr>
        <p:spPr>
          <a:xfrm rot="10800000">
            <a:off x="60015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B642E7FA-C0A7-4B6F-8436-D3549749EC4F}"/>
              </a:ext>
            </a:extLst>
          </p:cNvPr>
          <p:cNvSpPr/>
          <p:nvPr/>
        </p:nvSpPr>
        <p:spPr>
          <a:xfrm>
            <a:off x="43536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065222E2-B239-4F56-9B44-D4446AF00D41}"/>
              </a:ext>
            </a:extLst>
          </p:cNvPr>
          <p:cNvSpPr/>
          <p:nvPr/>
        </p:nvSpPr>
        <p:spPr>
          <a:xfrm>
            <a:off x="76398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9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27153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244BD14A-AFAA-4D86-ABA3-5AB5E0B3DFB4}"/>
              </a:ext>
            </a:extLst>
          </p:cNvPr>
          <p:cNvSpPr/>
          <p:nvPr/>
        </p:nvSpPr>
        <p:spPr>
          <a:xfrm rot="10800000">
            <a:off x="43536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DED69F59-E24D-4247-B770-09208B360E18}"/>
              </a:ext>
            </a:extLst>
          </p:cNvPr>
          <p:cNvSpPr/>
          <p:nvPr/>
        </p:nvSpPr>
        <p:spPr>
          <a:xfrm rot="10800000">
            <a:off x="76398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9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27153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8DBCEC14-749B-4DD1-8C48-802A354EA21F}"/>
              </a:ext>
            </a:extLst>
          </p:cNvPr>
          <p:cNvSpPr/>
          <p:nvPr/>
        </p:nvSpPr>
        <p:spPr>
          <a:xfrm>
            <a:off x="60015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D3F1FB-5B4D-427F-A0B0-6052B4B9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44" y="2316704"/>
            <a:ext cx="606737" cy="60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2219C-EBEF-4128-8671-D1569AD0D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35" y="2304213"/>
            <a:ext cx="622705" cy="622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123AA5-1FFC-43F8-A49C-204E33C5E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22" y="2294688"/>
            <a:ext cx="622705" cy="622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29D01E-365B-472B-B913-B3AACA982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86" y="2263551"/>
            <a:ext cx="684976" cy="6849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2620906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1600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4259207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sz="1600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sz="1600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960575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Experiments</a:t>
            </a:r>
            <a:endParaRPr lang="ko-KR" altLang="en-US" sz="1600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639816" y="3618692"/>
            <a:ext cx="184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16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836284" y="502781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5274A-9537-449D-8A7F-FFC535512775}"/>
              </a:ext>
            </a:extLst>
          </p:cNvPr>
          <p:cNvSpPr txBox="1"/>
          <p:nvPr/>
        </p:nvSpPr>
        <p:spPr>
          <a:xfrm>
            <a:off x="6096000" y="4211045"/>
            <a:ext cx="1846319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Datasets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Implementation details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Results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Analyzing </a:t>
            </a:r>
            <a:r>
              <a:rPr lang="en-US" altLang="ko-KR" sz="1050" dirty="0" err="1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RoomNet</a:t>
            </a:r>
            <a:endParaRPr lang="en-US" altLang="ko-KR" sz="1050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903D2D-F63D-4748-BF1E-73DA0058224F}"/>
              </a:ext>
            </a:extLst>
          </p:cNvPr>
          <p:cNvSpPr txBox="1"/>
          <p:nvPr/>
        </p:nvSpPr>
        <p:spPr>
          <a:xfrm>
            <a:off x="4353689" y="4211045"/>
            <a:ext cx="1846319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2.1 </a:t>
            </a:r>
            <a:r>
              <a:rPr lang="en-US" altLang="ko-KR" sz="1050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Keypoint</a:t>
            </a: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-based room layout representation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2.2 Architecture of </a:t>
            </a:r>
            <a:r>
              <a:rPr lang="en-US" altLang="ko-KR" sz="1050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RoomNet</a:t>
            </a:r>
            <a:endParaRPr lang="en-US" altLang="ko-KR" sz="1050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1050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E203C-7937-472F-9647-4798494607D2}"/>
              </a:ext>
            </a:extLst>
          </p:cNvPr>
          <p:cNvSpPr txBox="1"/>
          <p:nvPr/>
        </p:nvSpPr>
        <p:spPr>
          <a:xfrm>
            <a:off x="3919627" y="1415563"/>
            <a:ext cx="8424773" cy="234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두 가지 까다로운 벤치마크 데이터 세트에서 제안된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프레임워크를 평가한다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[15]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 및 대규모 장면 이해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챌린지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(LSUN)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데이터 세트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세트에는 웹과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LabelMe[39]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수집한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209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훈련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53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유효성 검사 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테스트 이미지가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데이터베이스에서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샘플링된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4000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교육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394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유효성 검사 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1000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테스트 영상으로 구성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[47].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Dasgupta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실험 설정을 따른다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모든 입력 이미지를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320 × 320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픽셀로 다시 조정하고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 세트에서만 네트워크를 처음부터 교육한다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모든 실험 결과는 원본 이미지 척도의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챌린지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툴킷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계산된다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5C689B-D412-47DA-A381-38C38312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6" y="1215812"/>
            <a:ext cx="3477244" cy="27474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9B6B1F-2025-4C93-9FDD-36E85FFC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15" y="3963264"/>
            <a:ext cx="4936250" cy="26018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F2D555-FF5E-42B4-91C0-25BF769D8C79}"/>
              </a:ext>
            </a:extLst>
          </p:cNvPr>
          <p:cNvSpPr txBox="1"/>
          <p:nvPr/>
        </p:nvSpPr>
        <p:spPr>
          <a:xfrm>
            <a:off x="356235" y="5961386"/>
            <a:ext cx="6289915" cy="614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메모리 증강 반복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 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경과에 따른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deep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supervision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경과에 따른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deep supervision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○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6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Implementation details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4B8F30-B4BF-4ED5-99CE-2AA6B55B60D3}"/>
              </a:ext>
            </a:extLst>
          </p:cNvPr>
          <p:cNvGrpSpPr/>
          <p:nvPr/>
        </p:nvGrpSpPr>
        <p:grpSpPr>
          <a:xfrm>
            <a:off x="8584002" y="282600"/>
            <a:ext cx="3228699" cy="6264123"/>
            <a:chOff x="3050181" y="-1646403"/>
            <a:chExt cx="3939000" cy="77662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4F4666-FA30-48C3-8D88-5207632E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3937" y="-1646403"/>
              <a:ext cx="3925243" cy="540230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65ED77-5EBB-4CB5-8DB5-8E1CBB338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181" y="3740667"/>
              <a:ext cx="3939000" cy="237913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2DE2D4-599C-40A4-BE3C-659A8CD3F277}"/>
              </a:ext>
            </a:extLst>
          </p:cNvPr>
          <p:cNvSpPr txBox="1"/>
          <p:nvPr/>
        </p:nvSpPr>
        <p:spPr>
          <a:xfrm>
            <a:off x="120710" y="1160633"/>
            <a:ext cx="844953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3.2.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구현 세부 정보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네트워크에 대한 입력은 해상도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320 × 320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이미지이며 출력은 연관된 방 타입 클래스 라벨과 함께 해상도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 × 40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방 레이아웃 키포인트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배치 크기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 SGD, 0.5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드롭아웃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속도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0.9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운동량 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0.0005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중량 붕괴로 모델을 훈련하기 위해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역전파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시간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(BPTT)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알고리즘을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초기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학습률은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0.00001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Epoch 150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각각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배씩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감소했다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모든 변형에서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225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총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Epoch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동일한 방식을 사용한다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인코더 및 </a:t>
            </a:r>
            <a:r>
              <a:rPr lang="ko-KR" altLang="en-US" sz="100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가중치는 모두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 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 설명된 기술을 사용하여 초기화된다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[13].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배치 정규화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[18]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ReLU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[30]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활성화 기능도 훈련 과정을 개선하기 위해 각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 후에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훈련 중 입력 이미지의 수평 플립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(horizontal flipping)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유일한 데이터 증강으로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 시스템은 오픈 소스 딥 러닝 프레임워크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Cafe[20]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구현된다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또한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실측값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키포인트 열지도는 대부분의 영역에 대해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값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가지며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중 일부만이 가우스 분포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실제 키포인트 위치와 관련된 전경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해당한다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따라서 네트워크의 출력은 전경 분포와 배경 분포 사이의 불균형 때문에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수렴되는 경향이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이러한 이유로 각 키포인트 열지도에 대한 전경사와 배경 면적 사이의 비율을 기준으로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가중치를 측정하는 것이 중요하다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실험에서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배경 픽셀에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인자를 곱하여 배경 픽셀의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gradients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저하시켰고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이것이 훈련을 훨씬 더 안정적으로 만든다는 것을 발견했다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NVIDIA Titan X GPU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처음부터 교육하는 데 약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시간이 소요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된다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모델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3-iter)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전진 추론은 단일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GPU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83ms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걸린다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최종 테스트 예측을 생성하기 위해 우리는 네트워크를 통해 이미지의 원래 입력과 뒤집어진 버전을 모두 실행하고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열맵을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함께 평균한다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오류의 평균 개선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0.12%,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 평균 개선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0.15%).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위치는 해당 열지도의 최대 활성화 위치로 선택된다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842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3.3 Results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30D15D-3748-4D21-B7B4-ECE2C3A25D6F}"/>
              </a:ext>
            </a:extLst>
          </p:cNvPr>
          <p:cNvGrpSpPr/>
          <p:nvPr/>
        </p:nvGrpSpPr>
        <p:grpSpPr>
          <a:xfrm>
            <a:off x="387418" y="1424084"/>
            <a:ext cx="3270182" cy="4879413"/>
            <a:chOff x="4109221" y="-1739537"/>
            <a:chExt cx="4600575" cy="71789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464FA5-5B31-4DBD-A065-1A5728A74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9221" y="-1739537"/>
              <a:ext cx="4600575" cy="5791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9EDF951-B1AF-4D22-8258-94094BCF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221" y="4051663"/>
              <a:ext cx="4600575" cy="138777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C4A21F9-4030-46BB-8D1B-3FA90184405E}"/>
              </a:ext>
            </a:extLst>
          </p:cNvPr>
          <p:cNvSpPr txBox="1"/>
          <p:nvPr/>
        </p:nvSpPr>
        <p:spPr>
          <a:xfrm>
            <a:off x="3789680" y="1554276"/>
            <a:ext cx="8164197" cy="4461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3.3.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가지 표준 룸 레이아웃 추정 평가 매트릭스는 다음과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표면 레이블과 지면 실측 레이블 사이의 픽셀 단위 오류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오류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키포인트와 주석 처리된 키포인트 위치 사이의 평균 유클리드 거리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대각선 길이로 표준화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정확도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두 데이터 세트의 성능을 요약하였다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이전의 최선의 방법은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단계 프레임워크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별도의 가설 순위 접근방식을 가진 픽셀당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기반 분할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Dasgupta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키포인트 오류와 픽셀 오류 모두에 대한 이전 결과를 크게 개선하여 최첨단 성능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외부 데이터로 인한 성능 향상을 분리하기 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SUN[41]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사전 훈련된 모델에서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미세 조정한 결과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시맨틱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분할 작업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도 준비하며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키포인트 오류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7.95%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9.31%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[38] 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방법과 비교하여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6.09%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키포인트 오류와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9.04%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오류를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런타임 및 복잡성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320 × 320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입력 이미지 크기에 대한 효율성 평가는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당사의 전체 모델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이전 최고 방법에 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속도를 달성하고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구조가 없는 기본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속도를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타이밍은 앞서 설명한 것처럼 두 번의 전진 패스를 위한 것이라는 점에 유의하십시오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아키텍처 중 하나를 사용하면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 상당한 추론 시간 단축과 정확도 향상을 제공할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6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75064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3.3 Results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97630-0DB6-463E-AC18-6181DFFCF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" y="1647953"/>
            <a:ext cx="3361996" cy="420420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30C920-00EB-4B01-A833-D1DF3ABA4813}"/>
              </a:ext>
            </a:extLst>
          </p:cNvPr>
          <p:cNvGrpSpPr/>
          <p:nvPr/>
        </p:nvGrpSpPr>
        <p:grpSpPr>
          <a:xfrm>
            <a:off x="8315025" y="774633"/>
            <a:ext cx="3622975" cy="5514407"/>
            <a:chOff x="8315025" y="774633"/>
            <a:chExt cx="3680198" cy="56304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40B8E2-0295-4F3B-AACE-878A4AF7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5025" y="774633"/>
              <a:ext cx="3680197" cy="20986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A0613C-F404-4E01-8DA7-E2F75DD4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5026" y="2873259"/>
              <a:ext cx="3680197" cy="353180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3A7BF4-A540-4C14-A1EA-C324B5754D33}"/>
              </a:ext>
            </a:extLst>
          </p:cNvPr>
          <p:cNvSpPr txBox="1"/>
          <p:nvPr/>
        </p:nvSpPr>
        <p:spPr>
          <a:xfrm>
            <a:off x="3583655" y="1237769"/>
            <a:ext cx="4636059" cy="4806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성능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[15]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엔드 투 엔드 교육 가능한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이전의 최고 결과를 능가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LSUN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성능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제안된 종단간 교육 가능한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키포인트 및 픽셀 오류 모두에서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이전 최고 결과를 능가한다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320×320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입력 크기에 대한 런타임 평가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모델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(3-iter)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속도를 달성하고 기본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이전 최고 방법보다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속도를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메모리 증강 반복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아키텍처를 사용한 키포인트 개선 단계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섹션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2.2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참조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 미치는 영향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</a:p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 및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 반복이 있는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시간 경과에 따른 심층 감독의 영향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786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75064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Analyzing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991F87-A355-4A11-A448-66025516E64D}"/>
              </a:ext>
            </a:extLst>
          </p:cNvPr>
          <p:cNvGrpSpPr/>
          <p:nvPr/>
        </p:nvGrpSpPr>
        <p:grpSpPr>
          <a:xfrm>
            <a:off x="8704667" y="467266"/>
            <a:ext cx="3218222" cy="6238754"/>
            <a:chOff x="1087559" y="585361"/>
            <a:chExt cx="4029075" cy="792046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D2CFBA-E0E0-45EE-BF8A-9EDF8D540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585361"/>
              <a:ext cx="4029075" cy="18339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8FBCBB-51C1-4635-B513-249F2BBFB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2419350"/>
              <a:ext cx="4029075" cy="608647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8E99400-D931-46CF-A557-D1FC5310236C}"/>
              </a:ext>
            </a:extLst>
          </p:cNvPr>
          <p:cNvSpPr txBox="1"/>
          <p:nvPr/>
        </p:nvSpPr>
        <p:spPr>
          <a:xfrm>
            <a:off x="269111" y="1355901"/>
            <a:ext cx="8323171" cy="535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3.4. </a:t>
            </a: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분석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절에서는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세트를 실행 예로 사용하여 제안된 아키텍처의 각 구성요소의 영향을 경험적으로 조사한다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Recurrent vs direct prediction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 아키텍처를 메모리 증강 반복 인코더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네트워크로 확장하는 효과를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더 많은 반복이 키포인트 오류와 픽셀 오류 모두에 대한 오류율을 낮춘다는 것을 관찰했다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위치를 수정하기 위해 반복적으로 회귀하는 반복 구조를 가진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6.95%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키포인트 오류와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10.46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오류를 달성하는 반복 구조 없는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비해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6.3%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키포인트 오류와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9.86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오류를 달성한다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세 번 반복한 후에는 더 이상 성능이 크게 향상되지 않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레이어의 가중치가 반복에 걸쳐 공유되기 때문에 개선은 네트워크 내에서 본질적으로 동일한 매개변수 용량에서 비롯되었다는 점에 유의한다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경과에 따른 심층적인 감독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(deep supervision)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중요성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아키텍처로 반복 구조를 적용할 때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네트워크의 각 계층은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깊이뿐만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아니라 훈련 중에 입력과 최종 목적 함수 사이의 시간 단계를 통해서도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gradient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수신한다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따라서 다양한 시간 단계에서 보조 손실 함수를 추가하는 효과를 조사하는 것이 중요하다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 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 반복된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시간 경과에 따른 심층적인 감독이 미치는 영향을 보여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두 경우 모두 보조 손실을 추가하여 키포인트 오류와 픽셀 오류가 모두 즉시 감소하는 것을 관찰했다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이는 심층적인 감독을 통해 학습 문제가 다른 시간 단계를 통해 훨씬 더 쉽다는 사실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[23, 42]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이해할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3-iter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2-iter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보다 성능이 떨어진다는 점도 흥미롭다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 문제는 시간 경과에 따른 철저한 감독이 적용되면 해결된다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전반적으로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구조가 더 많이 반복되면 제안된 아키텍처를 성공적으로 교육하기 위해 시간에 걸쳐 심층적인 감독을 적용해야 할 필요성이 더 크다는 것을 검증한다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99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75064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Analyzing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941563-3236-49AE-ADC4-D5772D36209A}"/>
              </a:ext>
            </a:extLst>
          </p:cNvPr>
          <p:cNvGrpSpPr/>
          <p:nvPr/>
        </p:nvGrpSpPr>
        <p:grpSpPr>
          <a:xfrm>
            <a:off x="229684" y="2582026"/>
            <a:ext cx="3925243" cy="2146738"/>
            <a:chOff x="2727158" y="1435623"/>
            <a:chExt cx="4591050" cy="25317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49E507-52CD-466D-9255-3D3BE231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7158" y="1435623"/>
              <a:ext cx="4591050" cy="5143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2DC12ED-1300-4B99-B619-6C6CDEB1B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7158" y="1880523"/>
              <a:ext cx="4591050" cy="208684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3126D84-C2EB-4B77-A9EE-1BD47CBAFDC8}"/>
              </a:ext>
            </a:extLst>
          </p:cNvPr>
          <p:cNvSpPr txBox="1"/>
          <p:nvPr/>
        </p:nvSpPr>
        <p:spPr>
          <a:xfrm>
            <a:off x="4260814" y="2101893"/>
            <a:ext cx="7701502" cy="310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정성적 결과 </a:t>
            </a:r>
            <a:endParaRPr lang="en-US" altLang="ko-KR" sz="12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제안된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정성적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이미지가 깨끗하고 룸 레이아웃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모서리가 가려지지 않는 경우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알고리즘은 박스형 룸 레이아웃 표현을 높은 정확도로 복구할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우리의 프레임워크는 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 (b)(c)(d)(f)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나타난 물체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테이블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침대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의한 키포인트 폐색에도 강하다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주요한 실패 사례는 실내 배치 경계가 거의 보이지 않거나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 (a)(c)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특정 장면 이미지에 대해 둘 이상의 그럴듯한 실내 배치 설명이 있을 때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 (b)(d))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76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75064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Analyzing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C1D6BC-5C0C-449D-B2F2-252C330F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312" y="297051"/>
            <a:ext cx="7322205" cy="6329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61B4F0-4000-4717-B4C7-1EA5B79563E2}"/>
              </a:ext>
            </a:extLst>
          </p:cNvPr>
          <p:cNvSpPr txBox="1"/>
          <p:nvPr/>
        </p:nvSpPr>
        <p:spPr>
          <a:xfrm>
            <a:off x="147483" y="1926283"/>
            <a:ext cx="5407528" cy="310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7. LSUN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 대한 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및 해당 실측 정보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아키텍처는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 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취하고 룸 레이아웃 키포인트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히트맵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번째 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 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최대 응답으로 위치를 추출하여 최종 키포인트를 얻는다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세 번째와 네 번째 열은 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 획득한 키포인트를 특정 순서로 연결하기만 하면 상자 모양의 룸 레이아웃 표현을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다섯 번째와 여섯 번째 열은 실측 사실을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알고리즘은 객체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테이블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침대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의한 키포인트 폐색에 강하다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8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426789" y="3584438"/>
            <a:ext cx="323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24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A2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DB6968-22F0-4018-8F9E-AC46315A8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1832B3-433F-41BA-AEAE-AD4B844D2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215B19-6F44-463B-8493-5866C0C8E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28C344-AEFC-457F-9B81-2234A18C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BC1EB1-3261-4763-A343-BE60A7741F7D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6F9974-D39D-4F22-809B-F903365425E6}"/>
              </a:ext>
            </a:extLst>
          </p:cNvPr>
          <p:cNvGrpSpPr/>
          <p:nvPr/>
        </p:nvGrpSpPr>
        <p:grpSpPr>
          <a:xfrm>
            <a:off x="775824" y="1016649"/>
            <a:ext cx="3678835" cy="5286087"/>
            <a:chOff x="1772040" y="1054752"/>
            <a:chExt cx="4600575" cy="63298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A58DDA-79D6-467D-8D3B-E84F42B1A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6803" y="1054752"/>
              <a:ext cx="4591050" cy="1524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A50BD8-76CB-461D-9645-75EFF539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2040" y="2517321"/>
              <a:ext cx="4600575" cy="37147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7420BE-716E-4C5B-84E6-69468CD4A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040" y="6232071"/>
              <a:ext cx="4591050" cy="11525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F4E1F6-D5A0-4B36-AE9E-2AD77CA7273F}"/>
              </a:ext>
            </a:extLst>
          </p:cNvPr>
          <p:cNvSpPr txBox="1"/>
          <p:nvPr/>
        </p:nvSpPr>
        <p:spPr>
          <a:xfrm>
            <a:off x="4669793" y="1155545"/>
            <a:ext cx="7331187" cy="516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대체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vanilla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), (b)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stacked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(c) skip-connections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있는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stacked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(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피드백이 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(e)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메모리 증강 반복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(f) feedback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가진 메모리 증강 반복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포함한 룸 레이아웃 추정 작업에 대한 대체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아키텍처의 평가를 제공한다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여기에서 평가되는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가지 다른 네트워크 구성을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우리의 의도가 각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변형을 경쟁에 투입하는 것이 아니라 여기서 다루는 작업에 대해 서로 다른 구성의 상대적 이점에 대한 예시를 제공하는 것임을 강조한다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다양한 변형 성능을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변형과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변형을 비교하면 인코더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네트워크를 쌓는 것이 성능을 더욱 향상시킬 수 있다는 것을 알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네트워크가 여러 병목 계층에 제약 조건을 배치하여 실내 레이아웃 요점의 공간 구조를 암묵적으로 학습하도록 시행되기 때문이다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그러나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(c)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건너뛰기 연결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[14, 31]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추가해도 이 작업의 성능이 향상되지는 않는다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교육 세트의 크기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수천 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평가된 다른 데이터 세트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수백만 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보다 크지 않기 때문에 특정 데이터 세트에 계층을 건너뛸 필요가 없기 때문일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67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CDD0A5-13BD-439B-A06D-AA0A836710A1}"/>
              </a:ext>
            </a:extLst>
          </p:cNvPr>
          <p:cNvGrpSpPr/>
          <p:nvPr/>
        </p:nvGrpSpPr>
        <p:grpSpPr>
          <a:xfrm>
            <a:off x="229781" y="3265446"/>
            <a:ext cx="3487933" cy="3391525"/>
            <a:chOff x="2935807" y="1054752"/>
            <a:chExt cx="4591050" cy="43529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BFFAF10-C7EA-4BF1-AAA4-3057F2EDC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807" y="1054752"/>
              <a:ext cx="4581525" cy="27622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87EEF0-8467-4B06-8442-7A0B0789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5807" y="3817002"/>
              <a:ext cx="4591050" cy="1590675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02A2BC-0641-419A-BD30-5D4D14D75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433" y="332732"/>
            <a:ext cx="4365487" cy="28983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84E28E-B9B4-4BDC-88EE-961ED719D220}"/>
              </a:ext>
            </a:extLst>
          </p:cNvPr>
          <p:cNvSpPr txBox="1"/>
          <p:nvPr/>
        </p:nvSpPr>
        <p:spPr>
          <a:xfrm>
            <a:off x="3819646" y="3415571"/>
            <a:ext cx="8142573" cy="310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동일한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네트워크에 대해 입력과 이전 예측의 연결로 구현된 피드백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loop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추가하면 성능이 향상된다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반복에서 네트워크는 현재 시간 단계에서 추론을 돕기 위해 원래 입력과 함께 지금까지의 차선 예측에 접근할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메모리 유닛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(e)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함께 반복되는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작동시키면 키포인트 오류와 픽셀 오류가 가장 적게 발생한다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측면 연결을 통해 네트워크는 정보를 전달하여 향후 시간 단계에서 예측을 도울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증강 반복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(augmented recurrent)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피드백 루프를 추가해도 결과가 개선되지 않는다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메모리 증강 구조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(e)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사용하면 피드백 없이 이전의 숨겨진 상태 정보를 잘 저장할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중량 매트릭스는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(c)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구성에서는 공유되지 않고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(d), (e)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구성에서는 공유되므로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파라메트릭적으로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더 효율적인 아키텍처가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AABC9-D879-4A6B-B663-AA9C11A9C927}"/>
              </a:ext>
            </a:extLst>
          </p:cNvPr>
          <p:cNvSpPr txBox="1"/>
          <p:nvPr/>
        </p:nvSpPr>
        <p:spPr>
          <a:xfrm>
            <a:off x="1073802" y="820685"/>
            <a:ext cx="4154192" cy="2276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다양한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 구성 그림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ko-KR" sz="11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vanilla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stacked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skip-connections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있는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stacked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피드백이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메모리 증강 반복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feedback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가진 메모리 증강 반복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07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224830" y="3608456"/>
            <a:ext cx="375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2400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E0FDCD-A508-41E3-83F4-B90E84F2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E762735-CBB2-4B9D-BDDD-55D5363C5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C3F543B-A239-4F1D-9175-959D04302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E8CB7F-E5AB-40B2-B126-D9F0EC4E5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F3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15974-5B1E-4525-AE7E-4CFCF9CEF5F5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E42B64-CA2D-4834-AE58-82E7E3F1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66" y="205234"/>
            <a:ext cx="8229938" cy="4222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51D8B4-A8A6-4806-A4B7-A85AC2D3E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8" y="4427891"/>
            <a:ext cx="4076717" cy="2224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20DC44-18F9-4648-8813-5E250B328BBF}"/>
              </a:ext>
            </a:extLst>
          </p:cNvPr>
          <p:cNvSpPr txBox="1"/>
          <p:nvPr/>
        </p:nvSpPr>
        <p:spPr>
          <a:xfrm>
            <a:off x="4443705" y="4950689"/>
            <a:ext cx="7748295" cy="847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8.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예측이 사람이 주석으로 작성한 실측 자료와 일치하지 않는 애매한 경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 열은 입력 이미지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번째 열은 예측 키포인트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세 번째와 네 번째 열은 상자형 표현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다섯 번째와 여섯 번째 열은 실측 정보를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193869-5F5D-4090-A3E9-A329C90B4E6C}"/>
              </a:ext>
            </a:extLst>
          </p:cNvPr>
          <p:cNvSpPr txBox="1"/>
          <p:nvPr/>
        </p:nvSpPr>
        <p:spPr>
          <a:xfrm>
            <a:off x="231494" y="2959051"/>
            <a:ext cx="466459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(enc-dec)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변형 평가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반복 시간 단계를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464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Conclusion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E4383F-4A0D-456B-B619-982E808A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28" y="2186091"/>
            <a:ext cx="4265437" cy="2485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488AB-3DC3-432B-AAE0-A45D4BEF4157}"/>
              </a:ext>
            </a:extLst>
          </p:cNvPr>
          <p:cNvSpPr txBox="1"/>
          <p:nvPr/>
        </p:nvSpPr>
        <p:spPr>
          <a:xfrm>
            <a:off x="4689761" y="1875498"/>
            <a:ext cx="7315200" cy="310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결론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키포인트 지역화 문제로 방 배치 추정의 단순하고 직접적인 공식화를 제시했다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우리의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아키텍처와 그 확장이 정확하고 효율적인 룸 레이아웃 추정을 수행하도록 엔드 투 엔드로 훈련될 수 있다는 것을 보여주었다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접근 방식은 기하학에 영감을 받은 다단계 처리 파이프라인을 사용하는 대규모 작업과는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차별화된다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미래에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수신 신호가 반복 장치의 상태를 변경하고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건물 실내 배치 지도를 위한 순차 데이터로 확장할 수 있도록 게이트 메커니즘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(gating mechanism)[21]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채택하고 싶다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728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QUESTION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AND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ANSWER</a:t>
            </a:r>
            <a:endParaRPr lang="ko-KR" altLang="en-US" sz="24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108743" y="3823990"/>
            <a:ext cx="406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If you have questions, you have to get answers.</a:t>
            </a:r>
            <a:endParaRPr lang="ko-KR" altLang="en-US" sz="14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A2CDC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A2CDC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6A563-8D07-425E-A0ED-9B67EEE53051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ABC28-4C8F-47EE-9C0F-DFA6E5BD2A67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4D8395-2612-4072-AA75-1BF0F4D66FCC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63AEF1-11FD-4A71-AA3F-3B911B40D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D8532D-D7A9-4C74-A54B-108EFFCE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D22BB3-71A2-419A-81BC-C297F7C76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16E611-2645-447F-8FF1-4EE4105A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C93666-3B81-4857-B10F-44807B9BE725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THANK YOU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64520-144A-4E9B-B3B7-6F5B8B14A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58FED2-99F3-4649-9EB7-03FDE5663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D1C306-02FE-4BAD-AA94-8472958A6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B41096-72D1-4555-A03B-1ED95C5F6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5B709A-9E53-43D0-802C-FADE8A4CC0C0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FCBFFA0-1F6A-47AF-B2DD-F0793D7B4D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3818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199D82-DB2C-44BB-AD81-1D403F6921F7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B70C5E-088F-41F0-B581-338B1CEB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" y="1807151"/>
            <a:ext cx="3601280" cy="36130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C1B637-A9B7-4AA4-AA21-E10DB8644F10}"/>
              </a:ext>
            </a:extLst>
          </p:cNvPr>
          <p:cNvSpPr txBox="1"/>
          <p:nvPr/>
        </p:nvSpPr>
        <p:spPr>
          <a:xfrm>
            <a:off x="3801507" y="2376588"/>
            <a:ext cx="8243165" cy="2487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논문은 단안의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룸 레이아웃 추정 작업에 초점을 맞춘다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이전 연구에서는 이 문제를 바닥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가설을 생성하기 위한 천장의 의미론적 분할과 이러한 가설의 순위를 매기기 위한 반복 최적화 단계라는 두 가지 하위 작업으로 나누었다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이와는 대조적으로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이 문제의 보다 직접적인 공식화를 룸 레이아웃의 정렬된 핵심 사항의 추정 중 하나로 채택한다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레이아웃과 해당 분할은 이러한 정렬된 키포인트의 위치에 따라 완전히 지정된다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end-to-end trainable encoder-decoder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네트워크인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룸 레이아웃 키포인트의 위치를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까다로운 벤치마크 데이터 세트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우리는 최신 작업에 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속도와 함께 최첨단 성능을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반복 연산 및 메모리 유닛을 포함하여 동일한 매개 변수 용량에서 키포인트 위치를 세분화하는 옵션 확장을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아키텍처에 제시한다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4AA5918-F227-419D-B8C0-787ABFED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07" y="6575400"/>
            <a:ext cx="6553449" cy="182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69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strike="noStrike" cap="none" normalizeH="0" baseline="0" dirty="0">
                <a:ln>
                  <a:noFill/>
                </a:ln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단안 시야</a:t>
            </a:r>
            <a:r>
              <a:rPr kumimoji="0" lang="en-US" altLang="ko-KR" sz="1100" b="0" i="0" strike="noStrike" cap="none" normalizeH="0" baseline="0" dirty="0">
                <a:ln>
                  <a:noFill/>
                </a:ln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: </a:t>
            </a:r>
            <a:r>
              <a:rPr kumimoji="0" lang="ko-KR" altLang="ko-KR" sz="1100" b="0" i="0" strike="noStrike" cap="none" normalizeH="0" baseline="0" dirty="0">
                <a:ln>
                  <a:noFill/>
                </a:ln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의학 한쪽 눈의 시선을 한 점에 고정한 상태에서 볼 수 있는 범위.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5C3277-3632-4063-B505-1DAB5E50BBE9}"/>
              </a:ext>
            </a:extLst>
          </p:cNvPr>
          <p:cNvSpPr/>
          <p:nvPr/>
        </p:nvSpPr>
        <p:spPr>
          <a:xfrm>
            <a:off x="126348" y="2401151"/>
            <a:ext cx="2189835" cy="158914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6CCD01-8151-4BDE-9BC3-BEF835328655}"/>
              </a:ext>
            </a:extLst>
          </p:cNvPr>
          <p:cNvSpPr/>
          <p:nvPr/>
        </p:nvSpPr>
        <p:spPr>
          <a:xfrm>
            <a:off x="126348" y="2243432"/>
            <a:ext cx="3612378" cy="158914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8D5A0F-97A0-44B2-90B5-EE45785793D7}"/>
              </a:ext>
            </a:extLst>
          </p:cNvPr>
          <p:cNvSpPr/>
          <p:nvPr/>
        </p:nvSpPr>
        <p:spPr>
          <a:xfrm>
            <a:off x="126348" y="3124238"/>
            <a:ext cx="3601280" cy="334885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F1B384-8AA8-4D79-9FE4-FF26013980E5}"/>
              </a:ext>
            </a:extLst>
          </p:cNvPr>
          <p:cNvSpPr/>
          <p:nvPr/>
        </p:nvSpPr>
        <p:spPr>
          <a:xfrm>
            <a:off x="126348" y="3461572"/>
            <a:ext cx="671931" cy="146839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029B6C-4915-4EDF-850D-190F35EFE356}"/>
              </a:ext>
            </a:extLst>
          </p:cNvPr>
          <p:cNvSpPr/>
          <p:nvPr/>
        </p:nvSpPr>
        <p:spPr>
          <a:xfrm>
            <a:off x="126348" y="3992458"/>
            <a:ext cx="3601280" cy="147600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EDDA42-E723-4C42-AF14-863A30037C07}"/>
              </a:ext>
            </a:extLst>
          </p:cNvPr>
          <p:cNvSpPr/>
          <p:nvPr/>
        </p:nvSpPr>
        <p:spPr>
          <a:xfrm>
            <a:off x="1127462" y="3827868"/>
            <a:ext cx="2600165" cy="162186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B7EEB7-07E4-419E-8F5F-9235783824E6}"/>
              </a:ext>
            </a:extLst>
          </p:cNvPr>
          <p:cNvSpPr/>
          <p:nvPr/>
        </p:nvSpPr>
        <p:spPr>
          <a:xfrm>
            <a:off x="126348" y="4139929"/>
            <a:ext cx="1098651" cy="158060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6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AEF45D-BC82-4CC3-A5AD-C18FD775EFFE}"/>
              </a:ext>
            </a:extLst>
          </p:cNvPr>
          <p:cNvGrpSpPr/>
          <p:nvPr/>
        </p:nvGrpSpPr>
        <p:grpSpPr>
          <a:xfrm>
            <a:off x="8813941" y="107299"/>
            <a:ext cx="3265466" cy="6612217"/>
            <a:chOff x="2816824" y="-280988"/>
            <a:chExt cx="3658928" cy="78460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18132C-2C32-49A6-AECC-1FE673E1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824" y="-280988"/>
              <a:ext cx="3658928" cy="350373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9537F7-C676-4F1A-94D5-8775486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824" y="3207759"/>
              <a:ext cx="3658928" cy="435731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54C291-E944-4043-BA75-826292688284}"/>
              </a:ext>
            </a:extLst>
          </p:cNvPr>
          <p:cNvSpPr txBox="1"/>
          <p:nvPr/>
        </p:nvSpPr>
        <p:spPr>
          <a:xfrm>
            <a:off x="16213" y="1237669"/>
            <a:ext cx="8783972" cy="5374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실내 장면의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박스 표현을 묘사하는 것을 목표로 하는 단안 이미지로부터의 실내 배치 추정은 광범위한 컴퓨터 비전 작업에 필수적인 단계이며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최근 여러 응용 프로그램에서 큰 관심을 받고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여기에는 실내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nav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igation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[29],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장면 재구성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/rendering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[19]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증강 현실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[46, 25, 10]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포함된다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추정 분야는 주로 로컬 색상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텍스처 및 가장자리 단서와 같은 상향식 이미지 특징을 사용한 후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소멸점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(vanishing point)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감지에 초점을 맞추었다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별도의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post-processing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단계를 사용하여 형상 특이치를 정리하고 구조화된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SVM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또는 조건부 무작위 필드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(CRF)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대규모 룸 레이아웃 가설을 생성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순위화한다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[15, 11, 16, 36, 49].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원칙적으로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및 소실점에 대한 지식으로 룸 레이아웃의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재구성을 얻을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그러나 실제로 최종 레이아웃 예측의 정확도는 추출된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저수준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이미지 기능의 품질에 크게 좌우되는 경우가 많으며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그 자체로 로컬 노이즈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장면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클러터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및 폐색에 취약하다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최근 의미 분할을 위한 심층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신경 네트워크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(CNN)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급속한 발전과 함께 연구자들은 그러한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룸 레이아웃 추정에 사용할 가능성을 탐구해 왔다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[28]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먼저 완전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(FCN) [27]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모델을 교육하여 수작업으로 설계된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low-level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이미지 기능 추출을 대체하는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“informative edge maps"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그런 다음 예측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edge map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레이아웃 가설 생성 및 순위를 지정하기 위한 소멸선을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샘플링한다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[7] FCN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좌측 벽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전면 벽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우측 벽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천장 및 지면과 같은 의미 표면 라벨을 학습한다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연결된 구성 요소와 구멍 채우기 기법을 사용하여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FCN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픽셀당 원시 예측을 세분화하고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이어서 전형적인 소실점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선 샘플링 방법을 사용하여 룸 레이아웃을 생성한다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그러나 개선된 결과에도 불구하고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이러한 방법은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새로운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낮은 수준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기능을 생성하고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엔드 투 엔드 학습 능력을 활용하기에는 부족하다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원시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예측은 최종 레이아웃을 생성하기 위해 값비싼 가설 테스트 단계에 의해 후처리 되어야 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예를 들어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Dasgupta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등의 파이프라인을 사용한다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[7]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프레임을 처리하는 데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초가 소요된다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756C83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87D806-7554-4F6E-9E50-38590C0EEBAA}"/>
              </a:ext>
            </a:extLst>
          </p:cNvPr>
          <p:cNvSpPr/>
          <p:nvPr/>
        </p:nvSpPr>
        <p:spPr>
          <a:xfrm>
            <a:off x="8813941" y="1418445"/>
            <a:ext cx="3265466" cy="891632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55D77D-D08F-4A67-853C-8130E80347DD}"/>
              </a:ext>
            </a:extLst>
          </p:cNvPr>
          <p:cNvSpPr/>
          <p:nvPr/>
        </p:nvSpPr>
        <p:spPr>
          <a:xfrm>
            <a:off x="8813941" y="2310077"/>
            <a:ext cx="2142135" cy="182916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4B5B01-C8C5-446F-823C-F67C1A5E6E69}"/>
              </a:ext>
            </a:extLst>
          </p:cNvPr>
          <p:cNvSpPr/>
          <p:nvPr/>
        </p:nvSpPr>
        <p:spPr>
          <a:xfrm>
            <a:off x="8813941" y="4141324"/>
            <a:ext cx="3265466" cy="1340523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DB406A-3A31-4799-A9D0-26B7AC29E040}"/>
              </a:ext>
            </a:extLst>
          </p:cNvPr>
          <p:cNvSpPr/>
          <p:nvPr/>
        </p:nvSpPr>
        <p:spPr>
          <a:xfrm>
            <a:off x="8813941" y="5481848"/>
            <a:ext cx="2457095" cy="182916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36F7D7-46A0-4665-AC1B-E92A7F5545F0}"/>
              </a:ext>
            </a:extLst>
          </p:cNvPr>
          <p:cNvSpPr/>
          <p:nvPr/>
        </p:nvSpPr>
        <p:spPr>
          <a:xfrm>
            <a:off x="8813941" y="5664765"/>
            <a:ext cx="3258588" cy="1054752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1ECF68-9325-4F5B-BA35-FF335E9487AF}"/>
              </a:ext>
            </a:extLst>
          </p:cNvPr>
          <p:cNvSpPr/>
          <p:nvPr/>
        </p:nvSpPr>
        <p:spPr>
          <a:xfrm>
            <a:off x="10271760" y="3958405"/>
            <a:ext cx="1807647" cy="182917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65278F-DB80-4A46-80B7-BEB8A134363C}"/>
              </a:ext>
            </a:extLst>
          </p:cNvPr>
          <p:cNvSpPr/>
          <p:nvPr/>
        </p:nvSpPr>
        <p:spPr>
          <a:xfrm>
            <a:off x="11277914" y="5481848"/>
            <a:ext cx="794615" cy="182916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2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A27886-AF27-4B20-BABC-46178B038B08}"/>
              </a:ext>
            </a:extLst>
          </p:cNvPr>
          <p:cNvGrpSpPr/>
          <p:nvPr/>
        </p:nvGrpSpPr>
        <p:grpSpPr>
          <a:xfrm>
            <a:off x="224101" y="2687829"/>
            <a:ext cx="3514779" cy="3928362"/>
            <a:chOff x="3684613" y="1516582"/>
            <a:chExt cx="4552951" cy="49491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8875BFB-F905-4485-8294-67DCC473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4613" y="1516582"/>
              <a:ext cx="4552950" cy="2571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6C1AD62-3876-488E-9D3E-BC4BD84E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4613" y="1695058"/>
              <a:ext cx="4552951" cy="477066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3623E12-DF47-4A80-B588-9AE41EE28C36}"/>
              </a:ext>
            </a:extLst>
          </p:cNvPr>
          <p:cNvSpPr txBox="1"/>
          <p:nvPr/>
        </p:nvSpPr>
        <p:spPr>
          <a:xfrm>
            <a:off x="3810000" y="3313989"/>
            <a:ext cx="8290560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작업에서는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직접 교육하여 룸 레이아웃 코너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룸 유형을 모두 추론함으로써 하향식 문제를 해결한다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유형을 유추하고 그에 상응하는 정렬된 키포인트 세트를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현지화하면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특정 순서로 연결하여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공간 룸 레이아웃을 얻을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방법인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1: </a:t>
            </a: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네트워크에 표시된 대로 직접적이고 간단하다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크기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320 × 320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입력 이미지를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가져다가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인코더 구조에서 이를 처리하고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방 레이아웃 키포인트의 집합을 추출한 다음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획득한 키포인트를 방 레이아웃을 그리기 위해 특정 순서로 연결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 표면의 의미 분할은 이 연결의 결과로 간단히 얻을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전반적으로 본 논문에서 우리는 다음과 같은 몇 가지 기여를 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(1) CNN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직접 다룰 수 있는 키포인트 현지화 문제로 방 배치 추정 작업을 재구성한다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(2)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파라메트릭적으로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효율적이고 효과적인 공동 키포인트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regression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및 룸 레이아웃 유형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classification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위한 맞춤형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Convolutional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network,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(3)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도전적인 벤치마크인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[15]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LSUN[50]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대한 최첨단 성능과 가장 최근의 작업에 비해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배에서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600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114AC5-9DB1-42AA-BA3F-4AC54F64C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656" y="282600"/>
            <a:ext cx="3925243" cy="2978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FAD22C-7780-4411-9AAB-7CB87C0B2516}"/>
              </a:ext>
            </a:extLst>
          </p:cNvPr>
          <p:cNvSpPr txBox="1"/>
          <p:nvPr/>
        </p:nvSpPr>
        <p:spPr>
          <a:xfrm>
            <a:off x="269608" y="1196711"/>
            <a:ext cx="7685672" cy="107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객실 배치 추정을 위한 일반적인 다단계 파이프라인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이용한 룸 레이아웃 추정은 직접적이고 간단하다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실행하고 일련의 룸 레이아웃 키포인트를 추출하고 키포인트를 특정한 순서로 연결하여 레이아웃을 얻는다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785E46-9FB6-4E08-AF7D-C852FD68238B}"/>
              </a:ext>
            </a:extLst>
          </p:cNvPr>
          <p:cNvSpPr/>
          <p:nvPr/>
        </p:nvSpPr>
        <p:spPr>
          <a:xfrm>
            <a:off x="224100" y="3762502"/>
            <a:ext cx="3514777" cy="1236218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33A6EC-FCDA-492E-A0D9-9A1892562804}"/>
              </a:ext>
            </a:extLst>
          </p:cNvPr>
          <p:cNvSpPr/>
          <p:nvPr/>
        </p:nvSpPr>
        <p:spPr>
          <a:xfrm>
            <a:off x="1696719" y="3558370"/>
            <a:ext cx="2042157" cy="204132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66CDD5-46D2-4B22-B3E0-7F36843F83D2}"/>
              </a:ext>
            </a:extLst>
          </p:cNvPr>
          <p:cNvSpPr/>
          <p:nvPr/>
        </p:nvSpPr>
        <p:spPr>
          <a:xfrm>
            <a:off x="224097" y="5002225"/>
            <a:ext cx="3514777" cy="1608820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D00EF3-4526-43A1-B4C1-81F83C36CC05}"/>
              </a:ext>
            </a:extLst>
          </p:cNvPr>
          <p:cNvSpPr/>
          <p:nvPr/>
        </p:nvSpPr>
        <p:spPr>
          <a:xfrm>
            <a:off x="213936" y="3208091"/>
            <a:ext cx="3514777" cy="345133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88C9D5-C90E-4715-8786-8E1E7D8E0666}"/>
              </a:ext>
            </a:extLst>
          </p:cNvPr>
          <p:cNvSpPr/>
          <p:nvPr/>
        </p:nvSpPr>
        <p:spPr>
          <a:xfrm>
            <a:off x="213937" y="3553225"/>
            <a:ext cx="1472616" cy="170860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4EE34B-0928-4C81-B5A1-B34BA9412C95}"/>
              </a:ext>
            </a:extLst>
          </p:cNvPr>
          <p:cNvSpPr/>
          <p:nvPr/>
        </p:nvSpPr>
        <p:spPr>
          <a:xfrm>
            <a:off x="1819217" y="3008974"/>
            <a:ext cx="1909496" cy="204132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216E34E-D40F-497D-8895-C91B6904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3" y="1703335"/>
            <a:ext cx="10800954" cy="15121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5965B8-1D34-4369-BCC7-B78D79ECAF43}"/>
              </a:ext>
            </a:extLst>
          </p:cNvPr>
          <p:cNvSpPr txBox="1"/>
          <p:nvPr/>
        </p:nvSpPr>
        <p:spPr>
          <a:xfrm>
            <a:off x="695523" y="4057218"/>
            <a:ext cx="53139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유형에 대한 정의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형식은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부터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까지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색인화된다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키포인트의 숫자는 실측 정보에 저장된 포인트의 특정 순서를 정의한다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지정된 룸 유형의 경우 키포인트 순서는 연결성을 지정한다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27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64079" y="3686218"/>
            <a:ext cx="28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sz="2400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sz="2400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756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930998-EA3F-4491-8F06-3B226BCC2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4BB584-A0C9-41C8-852F-A0097EE24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89004-768F-4C69-B0A8-06D29711D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8288E8-49C5-42D5-BA14-D7215B705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1C3EE4-C70B-4DD3-A1F0-824BC8A606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D75C1-97C6-495A-BE76-7400E8D6BD05}"/>
              </a:ext>
            </a:extLst>
          </p:cNvPr>
          <p:cNvSpPr txBox="1"/>
          <p:nvPr/>
        </p:nvSpPr>
        <p:spPr>
          <a:xfrm>
            <a:off x="4781860" y="4289796"/>
            <a:ext cx="3239833" cy="10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2.1 </a:t>
            </a:r>
            <a:r>
              <a:rPr lang="en-US" altLang="ko-KR" sz="1050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Keypoint</a:t>
            </a: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-based room layout representation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2.2 Architecture of </a:t>
            </a:r>
            <a:r>
              <a:rPr lang="en-US" altLang="ko-KR" sz="1050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RoomNet</a:t>
            </a:r>
            <a:endParaRPr lang="en-US" altLang="ko-KR" sz="1050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1050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7EB7104-7A8D-4742-A87A-D15C64AAEA8D}"/>
              </a:ext>
            </a:extLst>
          </p:cNvPr>
          <p:cNvGrpSpPr/>
          <p:nvPr/>
        </p:nvGrpSpPr>
        <p:grpSpPr>
          <a:xfrm>
            <a:off x="187432" y="1275111"/>
            <a:ext cx="3387317" cy="5475590"/>
            <a:chOff x="2810282" y="-202550"/>
            <a:chExt cx="4048125" cy="70438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830D1D-3188-4126-9E03-0AC2C8E26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0282" y="-202550"/>
              <a:ext cx="4048125" cy="50101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15674E1-8507-4693-A500-5BB40D87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0282" y="4807599"/>
              <a:ext cx="4048124" cy="203365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090EC6-FAC2-4EA3-8413-64053ADDBBD5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Keypoint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-based room layout representation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FE78B-1C8B-4B82-94E7-3EB605EA659A}"/>
              </a:ext>
            </a:extLst>
          </p:cNvPr>
          <p:cNvSpPr txBox="1"/>
          <p:nvPr/>
        </p:nvSpPr>
        <p:spPr>
          <a:xfrm>
            <a:off x="3574748" y="1743308"/>
            <a:ext cx="861725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2.1.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룸 레이아웃 표현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효과적인 실내 배치 추정 시스템을 설계하려면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end-to-end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훈련이 가능하고 효율적으로 추론할 수 있는 적절한 대상 출력 표현을 선택하는 것이 중요하다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직관적으로 각 픽셀에 기하학적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context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및 천장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할당한 다음 픽셀 크기 레이블을 기반으로 룸 레이아웃 키포인트 및 경계를 얻을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그러나 원시 픽셀 출력에서 레이아웃 키포인트와 경계를 도출하는 것은 중요하지 않다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이와는 대조적으로 정렬된 룸 레이아웃 키포인트 위치 세트를 직접 출력하는 모델을 설계할 수 있다면 키포인트 기반 및 픽셀 기반 룸 레이아웃 표현을 모두 얻는 것은 사소한 일이다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표현을 사용하는 또 다른 중요한 특성은 픽셀 기반 표현의 모호성을 제거한다는 것이다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연구원들은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종종 다른 표면 정체성을 구별하는 데 어려움을 겪는다는 것을 보여주었다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예를 들어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전면 벽 등급과 우측 벽 등급을 혼동하여 동일한 표면 내에서 불규칙하거나 혼합 픽셀 단위 레이블을 출력할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잘 나타나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 현상은 또한 전체 객실 배치 추정 성능을 크게 저해한다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따라서 키포인트 기반 룸 레이아웃 표현을 사용하여 모델을 교육할 것을 제안한다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의해 정의된 각각의 키포인트 정의와 함께 객실 유형 목록을 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보여준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이러한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방 배치는 전형적인 카메라 포즈와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“Manhattan World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가정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"[6]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따른 일반적인 직육면체 표현 하에서 가능한 상황의 대부분을 다룬다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교육된 모델이 관련 객실 유형을 사용하여 정확한 키포인트 위치를 예측하면 이러한 지점을 특정 순서로 연결하여 박스형 객실 레이아웃 표현을 생성할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7A2EC4-406A-430B-BFB6-3891BAE94A4B}"/>
              </a:ext>
            </a:extLst>
          </p:cNvPr>
          <p:cNvSpPr/>
          <p:nvPr/>
        </p:nvSpPr>
        <p:spPr>
          <a:xfrm>
            <a:off x="187432" y="1743307"/>
            <a:ext cx="3387315" cy="1111565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47C8EE-9E71-4D1D-8E49-B60F2BF2E27B}"/>
              </a:ext>
            </a:extLst>
          </p:cNvPr>
          <p:cNvSpPr/>
          <p:nvPr/>
        </p:nvSpPr>
        <p:spPr>
          <a:xfrm>
            <a:off x="187430" y="2854874"/>
            <a:ext cx="2479569" cy="133200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543BEA-D5E3-4B18-804D-DDB526966BAB}"/>
              </a:ext>
            </a:extLst>
          </p:cNvPr>
          <p:cNvSpPr/>
          <p:nvPr/>
        </p:nvSpPr>
        <p:spPr>
          <a:xfrm>
            <a:off x="187432" y="5169815"/>
            <a:ext cx="3387316" cy="958618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48BC64-F832-440C-AF1E-5945F4B2F460}"/>
              </a:ext>
            </a:extLst>
          </p:cNvPr>
          <p:cNvSpPr/>
          <p:nvPr/>
        </p:nvSpPr>
        <p:spPr>
          <a:xfrm>
            <a:off x="189563" y="6124199"/>
            <a:ext cx="601011" cy="133200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A0EB03-45BF-4191-BA3E-E8B55B314F4F}"/>
              </a:ext>
            </a:extLst>
          </p:cNvPr>
          <p:cNvSpPr/>
          <p:nvPr/>
        </p:nvSpPr>
        <p:spPr>
          <a:xfrm>
            <a:off x="187431" y="2988074"/>
            <a:ext cx="3387314" cy="935334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DBE33F-6A66-48E8-9553-17017ED0FFAA}"/>
              </a:ext>
            </a:extLst>
          </p:cNvPr>
          <p:cNvSpPr/>
          <p:nvPr/>
        </p:nvSpPr>
        <p:spPr>
          <a:xfrm>
            <a:off x="187428" y="3923408"/>
            <a:ext cx="1584222" cy="152250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A934F5-2A9E-4FF8-B138-66F88949ABA4}"/>
              </a:ext>
            </a:extLst>
          </p:cNvPr>
          <p:cNvSpPr/>
          <p:nvPr/>
        </p:nvSpPr>
        <p:spPr>
          <a:xfrm>
            <a:off x="2666998" y="2845349"/>
            <a:ext cx="907747" cy="142723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9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5031</Words>
  <Application>Microsoft Office PowerPoint</Application>
  <PresentationFormat>와이드스크린</PresentationFormat>
  <Paragraphs>147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KoPub돋움체 Bold</vt:lpstr>
      <vt:lpstr>리디바탕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130</cp:revision>
  <dcterms:created xsi:type="dcterms:W3CDTF">2018-05-11T05:28:48Z</dcterms:created>
  <dcterms:modified xsi:type="dcterms:W3CDTF">2021-10-03T14:45:37Z</dcterms:modified>
</cp:coreProperties>
</file>